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42" r:id="rId2"/>
    <p:sldId id="404" r:id="rId3"/>
    <p:sldId id="428" r:id="rId4"/>
    <p:sldId id="423" r:id="rId5"/>
    <p:sldId id="425" r:id="rId6"/>
    <p:sldId id="405" r:id="rId7"/>
    <p:sldId id="409" r:id="rId8"/>
    <p:sldId id="412" r:id="rId9"/>
    <p:sldId id="414" r:id="rId10"/>
    <p:sldId id="416" r:id="rId11"/>
    <p:sldId id="381" r:id="rId12"/>
    <p:sldId id="399" r:id="rId13"/>
  </p:sldIdLst>
  <p:sldSz cx="9144000" cy="6858000" type="screen4x3"/>
  <p:notesSz cx="6797675" cy="9926638"/>
  <p:embeddedFontLst>
    <p:embeddedFont>
      <p:font typeface="Constantia" panose="02030602050306030303" pitchFamily="18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Arial Narrow" panose="020B0606020202030204" pitchFamily="34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2763"/>
    <a:srgbClr val="DA4E4E"/>
    <a:srgbClr val="FCFDF9"/>
    <a:srgbClr val="F16461"/>
    <a:srgbClr val="FF5353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>
      <p:cViewPr>
        <p:scale>
          <a:sx n="100" d="100"/>
          <a:sy n="100" d="100"/>
        </p:scale>
        <p:origin x="-1968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5" cy="496253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55" y="0"/>
            <a:ext cx="2946135" cy="496253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6A2B32B6-C9B8-447B-9A2E-0DFB9299413C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46135" cy="49625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55" y="9428800"/>
            <a:ext cx="2946135" cy="49625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025E11EF-B2CC-4698-B3CA-9AFFB5D65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00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pPr>
              <a:defRPr/>
            </a:pPr>
            <a:fld id="{1A5BBE26-492E-4271-8FBA-07FAA34B5EB2}" type="datetimeFigureOut">
              <a:rPr lang="ru-RU"/>
              <a:pPr>
                <a:defRPr/>
              </a:pPr>
              <a:t>24.02.2023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7"/>
            <a:ext cx="5438775" cy="44672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164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pPr>
              <a:defRPr/>
            </a:pPr>
            <a:fld id="{11385B95-7447-4E05-B715-F520D60D4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595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2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3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4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5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6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717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8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9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10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CEB93-FA45-49D1-82DC-1F070C726390}" type="datetimeFigureOut">
              <a:rPr lang="ru-RU"/>
              <a:pPr>
                <a:defRPr/>
              </a:pPr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CC2AA-84D3-42EE-9A86-AF99478F7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311923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380CD-E2C7-49B4-8D7F-E52D2BAE29D7}" type="datetimeFigureOut">
              <a:rPr lang="ru-RU"/>
              <a:pPr>
                <a:defRPr/>
              </a:pPr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25999-5121-45DD-8A18-D6CA3E7F9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687666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A6F4-A078-4513-BD69-B09EA7352469}" type="datetimeFigureOut">
              <a:rPr lang="ru-RU"/>
              <a:pPr>
                <a:defRPr/>
              </a:pPr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613CD-D7B0-40A0-B436-D45BC1A49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203979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3839CE0-D940-4B7D-AB6F-E2EBFAE57A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40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73459-CF66-4E7E-90EA-20EB1D7BABFB}" type="datetimeFigureOut">
              <a:rPr lang="ru-RU"/>
              <a:pPr>
                <a:defRPr/>
              </a:pPr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C7DA-8AFD-4995-A63F-6BF5DE1C1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242349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F8C9E-45F3-4260-AB28-ED743ADCD39C}" type="datetimeFigureOut">
              <a:rPr lang="ru-RU"/>
              <a:pPr>
                <a:defRPr/>
              </a:pPr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0C06B-A955-4C7A-86A2-672509673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34994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471F9-44A3-4DEA-99FB-CC6DADBE4D65}" type="datetimeFigureOut">
              <a:rPr lang="ru-RU"/>
              <a:pPr>
                <a:defRPr/>
              </a:pPr>
              <a:t>24.02.2023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7946B-C01F-4607-AD8B-2E005ADC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023091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C426-85B5-4097-B245-B1F1632BC7B0}" type="datetimeFigureOut">
              <a:rPr lang="ru-RU"/>
              <a:pPr>
                <a:defRPr/>
              </a:pPr>
              <a:t>24.02.2023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974D0-74A4-4DBC-B8BB-E48968C4A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760560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081C9-C2B9-4416-8E98-6FED276E4ACF}" type="datetimeFigureOut">
              <a:rPr lang="ru-RU"/>
              <a:pPr>
                <a:defRPr/>
              </a:pPr>
              <a:t>24.02.2023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746CF-5051-4EC9-9667-7919D5966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011145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93464-37C9-41FD-A1AE-0007F5989D33}" type="datetimeFigureOut">
              <a:rPr lang="ru-RU"/>
              <a:pPr>
                <a:defRPr/>
              </a:pPr>
              <a:t>24.02.2023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52174-F88D-4C10-924D-0C6B74F76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816639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59CFB-9EEB-46AD-985E-11E0A69B7DE5}" type="datetimeFigureOut">
              <a:rPr lang="ru-RU"/>
              <a:pPr>
                <a:defRPr/>
              </a:pPr>
              <a:t>24.02.2023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BCBBF-D6BD-485E-A074-1006058E2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03279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B8972-A9E4-4803-928D-055CF147BDB4}" type="datetimeFigureOut">
              <a:rPr lang="ru-RU"/>
              <a:pPr>
                <a:defRPr/>
              </a:pPr>
              <a:t>24.02.2023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63BA1-893D-4D29-9FCF-6FCE27ECC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61777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009227-0D7A-4F28-82C7-4C1C16666162}" type="datetimeFigureOut">
              <a:rPr lang="ru-RU"/>
              <a:pPr>
                <a:defRPr/>
              </a:pPr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71664F-6E43-4A41-94AB-9B409D6C7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1763713" y="6237288"/>
            <a:ext cx="3529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6732588" y="6313488"/>
            <a:ext cx="2232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 Narrow" pitchFamily="34" charset="0"/>
                <a:cs typeface="Arial" pitchFamily="34" charset="0"/>
              </a:rPr>
              <a:t>27 февраля  2023 года</a:t>
            </a:r>
            <a:endParaRPr lang="ru-RU" altLang="ru-RU" sz="1400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9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7596188" y="404813"/>
            <a:ext cx="976312" cy="99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6" name="TextBox 9"/>
          <p:cNvSpPr txBox="1">
            <a:spLocks noChangeArrowheads="1"/>
          </p:cNvSpPr>
          <p:nvPr/>
        </p:nvSpPr>
        <p:spPr bwMode="auto">
          <a:xfrm>
            <a:off x="5313363" y="549275"/>
            <a:ext cx="2159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bg1"/>
                </a:solidFill>
                <a:latin typeface="Arial Narrow" pitchFamily="34" charset="0"/>
              </a:rPr>
              <a:t>Межрегиональное территориальное управление Федеральной службы </a:t>
            </a:r>
            <a:endParaRPr lang="ru-RU" altLang="ru-RU" sz="1600" dirty="0">
              <a:solidFill>
                <a:schemeClr val="bg1"/>
              </a:solidFill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Arial Narrow" pitchFamily="34" charset="0"/>
              </a:rPr>
              <a:t>по надзору в сфере </a:t>
            </a:r>
            <a:r>
              <a:rPr lang="ru-RU" altLang="ru-RU" sz="1600" dirty="0" smtClean="0">
                <a:solidFill>
                  <a:schemeClr val="bg1"/>
                </a:solidFill>
                <a:latin typeface="Arial Narrow" pitchFamily="34" charset="0"/>
              </a:rPr>
              <a:t>транспорта по Сибирскому федеральному округу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2492896"/>
            <a:ext cx="7416949" cy="3167931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kern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kern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kern="15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</a:t>
            </a: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руководством по соблюдению обязательных требований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2022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34085142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18437" name="Picture 3" descr="C:\Users\moiseev_do\Desktop\map_8000px_russia_with_crimea_and_sevastop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0025"/>
            <a:ext cx="875347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256"/>
          <p:cNvSpPr>
            <a:spLocks noChangeArrowheads="1"/>
          </p:cNvSpPr>
          <p:nvPr/>
        </p:nvSpPr>
        <p:spPr bwMode="auto">
          <a:xfrm>
            <a:off x="16992" y="1470025"/>
            <a:ext cx="9018587" cy="5208587"/>
          </a:xfrm>
          <a:prstGeom prst="rect">
            <a:avLst/>
          </a:prstGeom>
          <a:solidFill>
            <a:srgbClr val="FFFFFF">
              <a:alpha val="70979"/>
            </a:srgbClr>
          </a:solidFill>
          <a:ln w="3175" cmpd="dbl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ru-RU" altLang="ru-RU" sz="900" b="1" dirty="0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AutoShape 2" descr="https://tavanen.ru/wp-content/uploads/2021/06/%D0%B3%D0%BE%D1%81%D1%83%D1%81%D0%BB%D1%83%D0%B3%D0%B8-1536x7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tavanen.ru/wp-content/uploads/2021/06/%D0%B3%D0%BE%D1%81%D1%83%D1%81%D0%BB%D1%83%D0%B3%D0%B8-1536x79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tavanen.ru/wp-content/uploads/2021/06/%D0%B3%D0%BE%D1%81%D1%83%D1%81%D0%BB%D1%83%D0%B3%D0%B8-1536x79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tavanen.ru/wp-content/uploads/2021/06/%D0%B3%D0%BE%D1%81%D1%83%D1%81%D0%BB%D1%83%D0%B3%D0%B8-1536x793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8309" y="2271016"/>
            <a:ext cx="8957270" cy="446276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200" b="1" dirty="0" smtClean="0">
                <a:solidFill>
                  <a:schemeClr val="tx1"/>
                </a:solidFill>
              </a:rPr>
              <a:t>Отменена до 31.12.2023 оплата </a:t>
            </a:r>
            <a:r>
              <a:rPr lang="ru-RU" sz="2200" b="1" dirty="0">
                <a:solidFill>
                  <a:schemeClr val="tx1"/>
                </a:solidFill>
              </a:rPr>
              <a:t>государственных пошлин в рамках оказания государственных </a:t>
            </a:r>
            <a:r>
              <a:rPr lang="ru-RU" sz="2200" b="1" dirty="0" smtClean="0">
                <a:solidFill>
                  <a:schemeClr val="tx1"/>
                </a:solidFill>
              </a:rPr>
              <a:t>услуг по лицензированию, выдаче </a:t>
            </a:r>
            <a:r>
              <a:rPr lang="ru-RU" sz="2200" b="1" dirty="0">
                <a:solidFill>
                  <a:schemeClr val="tx1"/>
                </a:solidFill>
              </a:rPr>
              <a:t>специального разрешения на движение по автомобильным дорогам транспортного средства, осуществляющего перевозки опасных </a:t>
            </a:r>
            <a:r>
              <a:rPr lang="ru-RU" sz="2200" b="1" dirty="0" smtClean="0">
                <a:solidFill>
                  <a:schemeClr val="tx1"/>
                </a:solidFill>
              </a:rPr>
              <a:t>грузов;</a:t>
            </a:r>
          </a:p>
          <a:p>
            <a:pPr algn="just"/>
            <a:endParaRPr lang="ru-RU" sz="1000" b="1" dirty="0" smtClean="0">
              <a:solidFill>
                <a:schemeClr val="tx1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ru-RU" sz="2200" b="1" dirty="0" smtClean="0">
                <a:solidFill>
                  <a:schemeClr val="tx1"/>
                </a:solidFill>
              </a:rPr>
              <a:t>Продлен срок </a:t>
            </a:r>
            <a:r>
              <a:rPr lang="ru-RU" sz="2200" b="1" dirty="0">
                <a:solidFill>
                  <a:schemeClr val="tx1"/>
                </a:solidFill>
              </a:rPr>
              <a:t>действия допусков российских перевозчиков к осуществлению международных автомобильных перевозок до 01.03.2024; </a:t>
            </a:r>
            <a:r>
              <a:rPr lang="ru-RU" sz="2200" b="1" dirty="0" smtClean="0">
                <a:solidFill>
                  <a:schemeClr val="tx1"/>
                </a:solidFill>
              </a:rPr>
              <a:t>продлено </a:t>
            </a:r>
            <a:r>
              <a:rPr lang="ru-RU" sz="2200" b="1" dirty="0">
                <a:solidFill>
                  <a:schemeClr val="tx1"/>
                </a:solidFill>
              </a:rPr>
              <a:t>на 3 года действие </a:t>
            </a:r>
            <a:r>
              <a:rPr lang="ru-RU" sz="2200" b="1" dirty="0" smtClean="0">
                <a:solidFill>
                  <a:schemeClr val="tx1"/>
                </a:solidFill>
              </a:rPr>
              <a:t>водительских удостоверений, срок </a:t>
            </a:r>
            <a:r>
              <a:rPr lang="ru-RU" sz="2200" b="1" dirty="0">
                <a:solidFill>
                  <a:schemeClr val="tx1"/>
                </a:solidFill>
              </a:rPr>
              <a:t>которых истекает </a:t>
            </a:r>
            <a:r>
              <a:rPr lang="ru-RU" sz="2200" b="1" dirty="0" smtClean="0">
                <a:solidFill>
                  <a:schemeClr val="tx1"/>
                </a:solidFill>
              </a:rPr>
              <a:t>по 31.12.2023 ;</a:t>
            </a:r>
          </a:p>
          <a:p>
            <a:pPr algn="just"/>
            <a:endParaRPr lang="ru-RU" sz="1000" b="1" dirty="0">
              <a:solidFill>
                <a:schemeClr val="tx1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ru-RU" sz="2200" b="1" dirty="0" smtClean="0">
                <a:solidFill>
                  <a:schemeClr val="tx1"/>
                </a:solidFill>
              </a:rPr>
              <a:t>Приостановлен ряд требований, касающейся цифровых </a:t>
            </a:r>
            <a:r>
              <a:rPr lang="ru-RU" sz="2200" b="1" dirty="0" err="1" smtClean="0">
                <a:solidFill>
                  <a:schemeClr val="tx1"/>
                </a:solidFill>
              </a:rPr>
              <a:t>тахографов</a:t>
            </a:r>
            <a:r>
              <a:rPr lang="ru-RU" sz="2200" b="1" dirty="0" smtClean="0">
                <a:solidFill>
                  <a:schemeClr val="tx1"/>
                </a:solidFill>
              </a:rPr>
              <a:t> ЕСТР; приостановлено по </a:t>
            </a:r>
            <a:r>
              <a:rPr lang="ru-RU" sz="2200" b="1" dirty="0">
                <a:solidFill>
                  <a:schemeClr val="tx1"/>
                </a:solidFill>
              </a:rPr>
              <a:t>01.03.2024 </a:t>
            </a:r>
            <a:r>
              <a:rPr lang="ru-RU" sz="2200" b="1" dirty="0" smtClean="0">
                <a:solidFill>
                  <a:schemeClr val="tx1"/>
                </a:solidFill>
              </a:rPr>
              <a:t>требование о наличии свидетельства </a:t>
            </a:r>
            <a:r>
              <a:rPr lang="ru-RU" sz="2200" b="1" dirty="0">
                <a:solidFill>
                  <a:schemeClr val="tx1"/>
                </a:solidFill>
              </a:rPr>
              <a:t>на </a:t>
            </a:r>
            <a:r>
              <a:rPr lang="ru-RU" sz="2200" b="1" dirty="0" smtClean="0">
                <a:solidFill>
                  <a:schemeClr val="tx1"/>
                </a:solidFill>
              </a:rPr>
              <a:t>цистерны, перевозящие опасные грузы  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309" y="764704"/>
            <a:ext cx="9018364" cy="1107996"/>
          </a:xfrm>
          <a:prstGeom prst="rect">
            <a:avLst/>
          </a:prstGeom>
          <a:gradFill>
            <a:gsLst>
              <a:gs pos="0">
                <a:srgbClr val="92D050"/>
              </a:gs>
              <a:gs pos="92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Постановлением </a:t>
            </a:r>
            <a:r>
              <a:rPr lang="ru-RU" sz="2200" b="1" dirty="0">
                <a:solidFill>
                  <a:schemeClr val="tx1"/>
                </a:solidFill>
              </a:rPr>
              <a:t>Правительства РФ от 23.01.2023 № 63 установлены особенности разрешительной деятельности в Российской Федерации 2023 году.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4541143" y="1872700"/>
            <a:ext cx="0" cy="42675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09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36512" y="2373"/>
            <a:ext cx="9144000" cy="6855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ru-RU" sz="1400" dirty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prstClr val="black"/>
              </a:solidFill>
            </a:endParaRP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prstClr val="black"/>
              </a:solidFill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2974975" y="116632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30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7170" name="Picture 2" descr="https://xn--80aahqcqybgko.xn--p1ai/uploads/2018/05/mvOALEogpkV1DRJS9yqrgUuDy1OudLn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988840"/>
            <a:ext cx="9144000" cy="490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89756" y="116632"/>
            <a:ext cx="8964488" cy="17851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/>
            <a:r>
              <a:rPr lang="ru-RU" sz="2200" b="1" dirty="0">
                <a:solidFill>
                  <a:srgbClr val="F92763"/>
                </a:solidFill>
              </a:rPr>
              <a:t>С 01.09.2023 </a:t>
            </a:r>
            <a:r>
              <a:rPr lang="ru-RU" sz="2200" b="1" dirty="0">
                <a:solidFill>
                  <a:prstClr val="black"/>
                </a:solidFill>
              </a:rPr>
              <a:t>вступит в силу Федеральный закон от 29.12.2022  </a:t>
            </a:r>
            <a:r>
              <a:rPr lang="ru-RU" sz="2200" b="1" dirty="0" smtClean="0">
                <a:solidFill>
                  <a:prstClr val="black"/>
                </a:solidFill>
              </a:rPr>
              <a:t>                   № </a:t>
            </a:r>
            <a:r>
              <a:rPr lang="ru-RU" sz="2200" b="1" dirty="0">
                <a:solidFill>
                  <a:prstClr val="black"/>
                </a:solidFill>
              </a:rPr>
              <a:t>629-ФЗ </a:t>
            </a:r>
            <a:r>
              <a:rPr lang="ru-RU" sz="2200" b="1" dirty="0" smtClean="0">
                <a:solidFill>
                  <a:prstClr val="black"/>
                </a:solidFill>
              </a:rPr>
              <a:t>устанавливающий </a:t>
            </a:r>
            <a:r>
              <a:rPr lang="ru-RU" sz="2200" b="1" dirty="0">
                <a:solidFill>
                  <a:prstClr val="black"/>
                </a:solidFill>
              </a:rPr>
              <a:t>возможность проведения </a:t>
            </a:r>
            <a:r>
              <a:rPr lang="ru-RU" sz="2200" b="1" dirty="0" err="1">
                <a:solidFill>
                  <a:prstClr val="black"/>
                </a:solidFill>
              </a:rPr>
              <a:t>предсменных</a:t>
            </a:r>
            <a:r>
              <a:rPr lang="ru-RU" sz="2200" b="1" dirty="0">
                <a:solidFill>
                  <a:prstClr val="black"/>
                </a:solidFill>
              </a:rPr>
              <a:t>, </a:t>
            </a:r>
            <a:r>
              <a:rPr lang="ru-RU" sz="2200" b="1" dirty="0" err="1">
                <a:solidFill>
                  <a:prstClr val="black"/>
                </a:solidFill>
              </a:rPr>
              <a:t>предрейсовых</a:t>
            </a:r>
            <a:r>
              <a:rPr lang="ru-RU" sz="2200" b="1" dirty="0">
                <a:solidFill>
                  <a:prstClr val="black"/>
                </a:solidFill>
              </a:rPr>
              <a:t>, </a:t>
            </a:r>
            <a:r>
              <a:rPr lang="ru-RU" sz="2200" b="1" dirty="0" err="1">
                <a:solidFill>
                  <a:prstClr val="black"/>
                </a:solidFill>
              </a:rPr>
              <a:t>послесменных</a:t>
            </a:r>
            <a:r>
              <a:rPr lang="ru-RU" sz="2200" b="1" dirty="0">
                <a:solidFill>
                  <a:prstClr val="black"/>
                </a:solidFill>
              </a:rPr>
              <a:t>, </a:t>
            </a:r>
            <a:r>
              <a:rPr lang="ru-RU" sz="2200" b="1" dirty="0" err="1">
                <a:solidFill>
                  <a:prstClr val="black"/>
                </a:solidFill>
              </a:rPr>
              <a:t>послерейсовых</a:t>
            </a:r>
            <a:r>
              <a:rPr lang="ru-RU" sz="2200" b="1" dirty="0">
                <a:solidFill>
                  <a:prstClr val="black"/>
                </a:solidFill>
              </a:rPr>
              <a:t> медосмотров, медосмотров в течение рабочего дня (смены) дистанционно с использованием специальных медицинских </a:t>
            </a:r>
            <a:r>
              <a:rPr lang="ru-RU" sz="2200" b="1" dirty="0" smtClean="0">
                <a:solidFill>
                  <a:prstClr val="black"/>
                </a:solidFill>
              </a:rPr>
              <a:t>изделий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43808" y="3573016"/>
            <a:ext cx="3953607" cy="3139321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79000">
                <a:schemeClr val="accent1">
                  <a:tint val="37000"/>
                  <a:satMod val="300000"/>
                  <a:alpha val="57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/>
            <a:r>
              <a:rPr lang="ru-RU" sz="2200" b="1" dirty="0">
                <a:solidFill>
                  <a:srgbClr val="F92763"/>
                </a:solidFill>
              </a:rPr>
              <a:t>Дистанционные медосмотры запрещены в отношении водителей, занимающихся организованной перевозкой групп детей, опасных грузов, регулярной перевозкой пассажиров в междугороднем сообщении на маршрутах протяженностью от 300 км. 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501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1763713" y="6237288"/>
            <a:ext cx="3529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9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7596188" y="404813"/>
            <a:ext cx="976312" cy="99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5313363" y="549275"/>
            <a:ext cx="2159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prstClr val="white"/>
                </a:solidFill>
                <a:latin typeface="Arial Narrow" pitchFamily="34" charset="0"/>
              </a:rPr>
              <a:t>Межрегиональное территориальное управление Федеральной службы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prstClr val="white"/>
                </a:solidFill>
                <a:latin typeface="Arial Narrow" pitchFamily="34" charset="0"/>
              </a:rPr>
              <a:t>по надзору в сфере транспорта по Сибирскому федеральному округу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-180528" y="2708300"/>
            <a:ext cx="8891588" cy="7207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244" y="5445224"/>
            <a:ext cx="8964488" cy="110799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/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Не забудьте провести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анализ нормативных правовых актов, которыми Вы руководствуетесь и при необходимости провести соответствующие корректировки. </a:t>
            </a:r>
            <a:endParaRPr lang="en-US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6274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18437" name="Picture 3" descr="C:\Users\moiseev_do\Desktop\map_8000px_russia_with_crimea_and_sevastop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0025"/>
            <a:ext cx="875347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256"/>
          <p:cNvSpPr>
            <a:spLocks noChangeArrowheads="1"/>
          </p:cNvSpPr>
          <p:nvPr/>
        </p:nvSpPr>
        <p:spPr bwMode="auto">
          <a:xfrm>
            <a:off x="90488" y="1477963"/>
            <a:ext cx="9018587" cy="5208587"/>
          </a:xfrm>
          <a:prstGeom prst="rect">
            <a:avLst/>
          </a:prstGeom>
          <a:solidFill>
            <a:srgbClr val="FFFFFF">
              <a:alpha val="70979"/>
            </a:srgbClr>
          </a:solidFill>
          <a:ln w="3175" cmpd="dbl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ru-RU" altLang="ru-RU" sz="900" b="1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0825" y="1058829"/>
            <a:ext cx="8785671" cy="19389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                   </a:t>
            </a:r>
            <a:r>
              <a:rPr lang="ru-RU" sz="2400" b="1" dirty="0" err="1" smtClean="0">
                <a:solidFill>
                  <a:schemeClr val="tx1"/>
                </a:solidFill>
              </a:rPr>
              <a:t>Цифровизация</a:t>
            </a:r>
            <a:r>
              <a:rPr lang="ru-RU" sz="2400" b="1" dirty="0" smtClean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транспортных документов:  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          - электронные договора фрахтования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          - электронные путевые листы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      </a:t>
            </a:r>
            <a:r>
              <a:rPr lang="ru-RU" sz="2400" b="1" dirty="0" smtClean="0">
                <a:solidFill>
                  <a:schemeClr val="tx1"/>
                </a:solidFill>
              </a:rPr>
              <a:t>    - </a:t>
            </a:r>
            <a:r>
              <a:rPr lang="ru-RU" sz="2400" b="1" dirty="0">
                <a:solidFill>
                  <a:schemeClr val="tx1"/>
                </a:solidFill>
              </a:rPr>
              <a:t>электронные заказы и заявки при заключении договора перевозки </a:t>
            </a:r>
            <a:r>
              <a:rPr lang="ru-RU" sz="2400" b="1" dirty="0" smtClean="0">
                <a:solidFill>
                  <a:schemeClr val="tx1"/>
                </a:solidFill>
              </a:rPr>
              <a:t>груза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http://mirtransporta.ru/uploads/posts/2011-11/1322557545_normy-gruzoperevozo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52287"/>
            <a:ext cx="6048672" cy="353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1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18437" name="Picture 3" descr="C:\Users\moiseev_do\Desktop\map_8000px_russia_with_crimea_and_sevastop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0025"/>
            <a:ext cx="875347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256"/>
          <p:cNvSpPr>
            <a:spLocks noChangeArrowheads="1"/>
          </p:cNvSpPr>
          <p:nvPr/>
        </p:nvSpPr>
        <p:spPr bwMode="auto">
          <a:xfrm>
            <a:off x="90488" y="1477963"/>
            <a:ext cx="9018587" cy="5208587"/>
          </a:xfrm>
          <a:prstGeom prst="rect">
            <a:avLst/>
          </a:prstGeom>
          <a:solidFill>
            <a:srgbClr val="FFFFFF">
              <a:alpha val="70979"/>
            </a:srgbClr>
          </a:solidFill>
          <a:ln w="3175" cmpd="dbl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ru-RU" altLang="ru-RU" sz="900" b="1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79163" y="892175"/>
            <a:ext cx="8785671" cy="15696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Проект </a:t>
            </a:r>
            <a:r>
              <a:rPr lang="ru-RU" sz="2400" b="1" dirty="0">
                <a:solidFill>
                  <a:schemeClr val="tx1"/>
                </a:solidFill>
              </a:rPr>
              <a:t>приказа ФНС </a:t>
            </a:r>
            <a:r>
              <a:rPr lang="ru-RU" sz="2400" b="1" dirty="0" smtClean="0">
                <a:solidFill>
                  <a:schemeClr val="tx1"/>
                </a:solidFill>
              </a:rPr>
              <a:t>России «</a:t>
            </a:r>
            <a:r>
              <a:rPr lang="ru-RU" sz="2400" b="1" dirty="0">
                <a:solidFill>
                  <a:schemeClr val="tx1"/>
                </a:solidFill>
              </a:rPr>
              <a:t>Об утверждении формата электронного путевого листа</a:t>
            </a:r>
            <a:r>
              <a:rPr lang="ru-RU" sz="2400" b="1" dirty="0" smtClean="0">
                <a:solidFill>
                  <a:schemeClr val="tx1"/>
                </a:solidFill>
              </a:rPr>
              <a:t>» (29.12.2022 размещен на Федеральном портале проектов нормативных правовых актов (</a:t>
            </a:r>
            <a:r>
              <a:rPr lang="en-US" sz="2400" b="1" dirty="0" smtClean="0">
                <a:solidFill>
                  <a:schemeClr val="tx1"/>
                </a:solidFill>
              </a:rPr>
              <a:t>regulation.gov.ru</a:t>
            </a:r>
            <a:r>
              <a:rPr lang="ru-RU" sz="2400" b="1" dirty="0" smtClean="0">
                <a:solidFill>
                  <a:schemeClr val="tx1"/>
                </a:solidFill>
              </a:rPr>
              <a:t>) 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2076"/>
            <a:ext cx="9144000" cy="4395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8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18437" name="Picture 3" descr="C:\Users\moiseev_do\Desktop\map_8000px_russia_with_crimea_and_sevastop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0025"/>
            <a:ext cx="875347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256"/>
          <p:cNvSpPr>
            <a:spLocks noChangeArrowheads="1"/>
          </p:cNvSpPr>
          <p:nvPr/>
        </p:nvSpPr>
        <p:spPr bwMode="auto">
          <a:xfrm>
            <a:off x="90488" y="1477963"/>
            <a:ext cx="9018587" cy="5208587"/>
          </a:xfrm>
          <a:prstGeom prst="rect">
            <a:avLst/>
          </a:prstGeom>
          <a:solidFill>
            <a:srgbClr val="FFFFFF">
              <a:alpha val="70979"/>
            </a:srgbClr>
          </a:solidFill>
          <a:ln w="3175" cmpd="dbl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ru-RU" altLang="ru-RU" sz="900" b="1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3781" y="892175"/>
            <a:ext cx="8822723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Приказ Минтранса России от 28.09.2022 </a:t>
            </a:r>
            <a:r>
              <a:rPr lang="ru-RU" sz="2400" b="1" dirty="0" smtClean="0">
                <a:solidFill>
                  <a:srgbClr val="0070C0"/>
                </a:solidFill>
              </a:rPr>
              <a:t>№ </a:t>
            </a:r>
            <a:r>
              <a:rPr lang="ru-RU" sz="2400" b="1" dirty="0">
                <a:solidFill>
                  <a:srgbClr val="0070C0"/>
                </a:solidFill>
              </a:rPr>
              <a:t>390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(</a:t>
            </a:r>
            <a:r>
              <a:rPr lang="ru-RU" sz="2400" b="1" dirty="0" smtClean="0">
                <a:solidFill>
                  <a:prstClr val="black"/>
                </a:solidFill>
              </a:rPr>
              <a:t>вступает в силу 01.03.2022, действуют до 01.03.2029)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6740" y="2372985"/>
            <a:ext cx="8810519" cy="443198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ru-RU" sz="2400" dirty="0" smtClean="0">
                <a:latin typeface="Arial"/>
              </a:rPr>
              <a:t>       - отменяет </a:t>
            </a:r>
            <a:r>
              <a:rPr lang="ru-RU" sz="2400" dirty="0">
                <a:latin typeface="Arial"/>
              </a:rPr>
              <a:t>приказ Минтранса России от 11.09.2020 </a:t>
            </a:r>
            <a:r>
              <a:rPr lang="ru-RU" sz="2400" dirty="0" smtClean="0">
                <a:latin typeface="Arial"/>
              </a:rPr>
              <a:t> </a:t>
            </a:r>
            <a:r>
              <a:rPr lang="ru-RU" sz="2400" dirty="0">
                <a:latin typeface="Arial"/>
              </a:rPr>
              <a:t>№368 "Об утверждении обязательных реквизитов и порядка заполнения путевых листов</a:t>
            </a:r>
            <a:r>
              <a:rPr lang="ru-RU" sz="2400" dirty="0" smtClean="0">
                <a:latin typeface="Arial"/>
              </a:rPr>
              <a:t>";</a:t>
            </a:r>
          </a:p>
          <a:p>
            <a:pPr algn="just"/>
            <a:endParaRPr lang="ru-RU" dirty="0" smtClean="0">
              <a:latin typeface="Arial"/>
            </a:endParaRPr>
          </a:p>
          <a:p>
            <a:pPr algn="just"/>
            <a:r>
              <a:rPr lang="ru-RU" sz="2400" dirty="0">
                <a:latin typeface="Arial"/>
              </a:rPr>
              <a:t> </a:t>
            </a:r>
            <a:r>
              <a:rPr lang="ru-RU" sz="2400" dirty="0" smtClean="0">
                <a:latin typeface="Arial"/>
              </a:rPr>
              <a:t>      - утверждает </a:t>
            </a:r>
            <a:r>
              <a:rPr lang="ru-RU" sz="2400" dirty="0">
                <a:latin typeface="Arial"/>
              </a:rPr>
              <a:t>состава сведений, указанных в части 3 статьи 6 Федерального закона от 08.11.2007 № 259-ФЗ "Устав автомобильного транспорта и городского наземного электрического транспорта</a:t>
            </a:r>
            <a:r>
              <a:rPr lang="ru-RU" sz="2400" dirty="0" smtClean="0">
                <a:latin typeface="Arial"/>
              </a:rPr>
              <a:t>";</a:t>
            </a:r>
          </a:p>
          <a:p>
            <a:pPr algn="just"/>
            <a:endParaRPr lang="ru-RU" dirty="0" smtClean="0">
              <a:latin typeface="Arial"/>
            </a:endParaRPr>
          </a:p>
          <a:p>
            <a:pPr algn="just"/>
            <a:r>
              <a:rPr lang="ru-RU" sz="2400" dirty="0">
                <a:latin typeface="Arial"/>
              </a:rPr>
              <a:t> </a:t>
            </a:r>
            <a:r>
              <a:rPr lang="ru-RU" sz="2400" dirty="0" smtClean="0">
                <a:latin typeface="Arial"/>
              </a:rPr>
              <a:t>     - утверждает порядка оформления или формирования путевого листа.</a:t>
            </a:r>
          </a:p>
          <a:p>
            <a:pPr algn="just"/>
            <a:r>
              <a:rPr lang="ru-RU" sz="2400" dirty="0" smtClean="0">
                <a:latin typeface="Arial"/>
              </a:rPr>
              <a:t> </a:t>
            </a:r>
            <a:endParaRPr lang="ru-RU" sz="2200" b="1" dirty="0">
              <a:solidFill>
                <a:prstClr val="black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242445" y="1793925"/>
            <a:ext cx="0" cy="5812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54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18437" name="Picture 3" descr="C:\Users\moiseev_do\Desktop\map_8000px_russia_with_crimea_and_sevastop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0025"/>
            <a:ext cx="875347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256"/>
          <p:cNvSpPr>
            <a:spLocks noChangeArrowheads="1"/>
          </p:cNvSpPr>
          <p:nvPr/>
        </p:nvSpPr>
        <p:spPr bwMode="auto">
          <a:xfrm>
            <a:off x="90488" y="1477963"/>
            <a:ext cx="9018587" cy="5208587"/>
          </a:xfrm>
          <a:prstGeom prst="rect">
            <a:avLst/>
          </a:prstGeom>
          <a:solidFill>
            <a:srgbClr val="FFFFFF">
              <a:alpha val="70979"/>
            </a:srgbClr>
          </a:solidFill>
          <a:ln w="3175" cmpd="dbl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ru-RU" altLang="ru-RU" sz="900" b="1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34868" y="86945"/>
            <a:ext cx="8822723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Приказ Минтранса России от 01.09.2022 № 343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(</a:t>
            </a:r>
            <a:r>
              <a:rPr lang="ru-RU" sz="2400" b="1" dirty="0" smtClean="0">
                <a:solidFill>
                  <a:prstClr val="black"/>
                </a:solidFill>
              </a:rPr>
              <a:t>вступает в силу 01.03.2023, действуют до 01.09.2026)</a:t>
            </a:r>
            <a:endParaRPr lang="ru-RU" sz="2400" b="1" dirty="0">
              <a:solidFill>
                <a:prstClr val="black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355976" y="983397"/>
            <a:ext cx="0" cy="50547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s://news.ati.su/images/2019/05/20/8313z8u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news.ati.su/images/2019/05/20/8313z8ud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1\Desktop\8313z8u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14" y="2407712"/>
            <a:ext cx="9125689" cy="458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851920" y="6027003"/>
            <a:ext cx="5150817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Требования </a:t>
            </a:r>
            <a:r>
              <a:rPr lang="ru-RU" sz="2400" b="1" dirty="0">
                <a:solidFill>
                  <a:schemeClr val="tx1"/>
                </a:solidFill>
              </a:rPr>
              <a:t>перейти на новый тип </a:t>
            </a:r>
            <a:r>
              <a:rPr lang="ru-RU" sz="2400" b="1" dirty="0" err="1">
                <a:solidFill>
                  <a:schemeClr val="tx1"/>
                </a:solidFill>
              </a:rPr>
              <a:t>тахографов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нет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2952" y="1488872"/>
            <a:ext cx="8822723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вводит </a:t>
            </a:r>
            <a:r>
              <a:rPr lang="ru-RU" sz="2400" b="1" dirty="0">
                <a:solidFill>
                  <a:schemeClr val="tx1"/>
                </a:solidFill>
              </a:rPr>
              <a:t>понятие «</a:t>
            </a:r>
            <a:r>
              <a:rPr lang="ru-RU" sz="2400" b="1" dirty="0" err="1">
                <a:solidFill>
                  <a:schemeClr val="tx1"/>
                </a:solidFill>
              </a:rPr>
              <a:t>тахографа</a:t>
            </a:r>
            <a:r>
              <a:rPr lang="ru-RU" sz="2400" b="1" dirty="0">
                <a:solidFill>
                  <a:schemeClr val="tx1"/>
                </a:solidFill>
              </a:rPr>
              <a:t>, имеющего в своем составе бортовое устройство с функцией передачи данных», </a:t>
            </a:r>
            <a:r>
              <a:rPr lang="ru-RU" sz="2400" b="1" dirty="0" smtClean="0">
                <a:solidFill>
                  <a:schemeClr val="tx1"/>
                </a:solidFill>
              </a:rPr>
              <a:t>определяет требования </a:t>
            </a:r>
            <a:r>
              <a:rPr lang="ru-RU" sz="2400" b="1" dirty="0">
                <a:solidFill>
                  <a:schemeClr val="tx1"/>
                </a:solidFill>
              </a:rPr>
              <a:t>к таким </a:t>
            </a:r>
            <a:r>
              <a:rPr lang="ru-RU" sz="2400" b="1" dirty="0" err="1" smtClean="0">
                <a:solidFill>
                  <a:schemeClr val="tx1"/>
                </a:solidFill>
              </a:rPr>
              <a:t>тахографам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18437" name="Picture 3" descr="C:\Users\moiseev_do\Desktop\map_8000px_russia_with_crimea_and_sevastop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0025"/>
            <a:ext cx="875347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256"/>
          <p:cNvSpPr>
            <a:spLocks noChangeArrowheads="1"/>
          </p:cNvSpPr>
          <p:nvPr/>
        </p:nvSpPr>
        <p:spPr bwMode="auto">
          <a:xfrm>
            <a:off x="56900" y="1307306"/>
            <a:ext cx="9018587" cy="5208587"/>
          </a:xfrm>
          <a:prstGeom prst="rect">
            <a:avLst/>
          </a:prstGeom>
          <a:solidFill>
            <a:srgbClr val="FFFFFF">
              <a:alpha val="70979"/>
            </a:srgbClr>
          </a:solidFill>
          <a:ln w="3175" cmpd="dbl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ru-RU" altLang="ru-RU" sz="900" b="1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19238" y="82630"/>
            <a:ext cx="8822723" cy="110799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О</a:t>
            </a:r>
            <a:r>
              <a:rPr lang="ru-RU" sz="2200" b="1" dirty="0" smtClean="0">
                <a:solidFill>
                  <a:srgbClr val="FF0000"/>
                </a:solidFill>
              </a:rPr>
              <a:t>граничение допуска </a:t>
            </a:r>
            <a:r>
              <a:rPr lang="ru-RU" sz="2200" b="1" dirty="0">
                <a:solidFill>
                  <a:srgbClr val="FF0000"/>
                </a:solidFill>
              </a:rPr>
              <a:t>отдельных категорий лиц к управлению легковыми такси, автобусами, трамваями и троллейбусами при осуществлении перевозок пассажиров и </a:t>
            </a:r>
            <a:r>
              <a:rPr lang="ru-RU" sz="2200" b="1" dirty="0" smtClean="0">
                <a:solidFill>
                  <a:srgbClr val="FF0000"/>
                </a:solidFill>
              </a:rPr>
              <a:t>багажа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05159" y="1638953"/>
            <a:ext cx="3927583" cy="43088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С 01.03.2023 вступают в силу 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445893" y="1212194"/>
            <a:ext cx="0" cy="42675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445893" y="2067204"/>
            <a:ext cx="0" cy="48192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98300" y="2516981"/>
            <a:ext cx="8947400" cy="430887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42900" indent="-342900" algn="just">
              <a:spcBef>
                <a:spcPts val="1200"/>
              </a:spcBef>
              <a:buFontTx/>
              <a:buChar char="-"/>
            </a:pPr>
            <a:r>
              <a:rPr lang="ru-RU" b="1" dirty="0" smtClean="0">
                <a:solidFill>
                  <a:prstClr val="black"/>
                </a:solidFill>
              </a:rPr>
              <a:t>Федеральный закон от 11.06.2022 N 156-ФЗ "О внесении изменений в Федеральный закон "О государственной регистрации юридических лиц и индивидуальных предпринимателей" и Федеральный закон "Устав автомобильного транспорта и городского наземного электрического транспорта«;</a:t>
            </a:r>
          </a:p>
          <a:p>
            <a:pPr marL="342900" indent="-342900" algn="just">
              <a:spcBef>
                <a:spcPts val="1200"/>
              </a:spcBef>
              <a:buFontTx/>
              <a:buChar char="-"/>
            </a:pPr>
            <a:r>
              <a:rPr lang="ru-RU" b="1" dirty="0">
                <a:solidFill>
                  <a:prstClr val="black"/>
                </a:solidFill>
              </a:rPr>
              <a:t>Федеральный закон от 11.06.2022 N 155-ФЗ "О внесении изменения в Трудовой кодекс Российской Федерации«; </a:t>
            </a:r>
            <a:endParaRPr lang="ru-RU" b="1" dirty="0" smtClean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1200"/>
              </a:spcBef>
              <a:buFontTx/>
              <a:buChar char="-"/>
            </a:pPr>
            <a:r>
              <a:rPr lang="ru-RU" b="1" dirty="0" smtClean="0">
                <a:solidFill>
                  <a:prstClr val="black"/>
                </a:solidFill>
              </a:rPr>
              <a:t>Постановление </a:t>
            </a:r>
            <a:r>
              <a:rPr lang="ru-RU" b="1" dirty="0">
                <a:solidFill>
                  <a:prstClr val="black"/>
                </a:solidFill>
              </a:rPr>
              <a:t>Правительства РФ от 23.01.2023 N 69 "Об утверждении перечня видов предпринимательской деятельности в сфере перевозки пассажиров и багажа легковыми такси, автобусами, трамваями, </a:t>
            </a:r>
            <a:r>
              <a:rPr lang="ru-RU" b="1" dirty="0" smtClean="0">
                <a:solidFill>
                  <a:prstClr val="black"/>
                </a:solidFill>
              </a:rPr>
              <a:t>троллейбусами и подвижным составом внеуличного транспорта, </a:t>
            </a:r>
            <a:r>
              <a:rPr lang="ru-RU" b="1" dirty="0">
                <a:solidFill>
                  <a:prstClr val="black"/>
                </a:solidFill>
              </a:rPr>
              <a:t>при осуществлении которых физическим лицом, регистрируемым в качестве индивидуального предпринимателя, представляется </a:t>
            </a:r>
            <a:r>
              <a:rPr lang="ru-RU" b="1" dirty="0" smtClean="0">
                <a:solidFill>
                  <a:prstClr val="black"/>
                </a:solidFill>
              </a:rPr>
              <a:t>справка в </a:t>
            </a:r>
            <a:r>
              <a:rPr lang="ru-RU" b="1" dirty="0">
                <a:solidFill>
                  <a:prstClr val="black"/>
                </a:solidFill>
              </a:rPr>
              <a:t>регистрирующий орган о наличии (отсутствии) судимости и (или) факта уголовного преследования либо о прекращении уголовного преследования по реабилитирующим </a:t>
            </a:r>
            <a:r>
              <a:rPr lang="ru-RU" b="1" dirty="0" smtClean="0">
                <a:solidFill>
                  <a:prstClr val="black"/>
                </a:solidFill>
              </a:rPr>
              <a:t>основаниям".</a:t>
            </a:r>
            <a:endParaRPr lang="ru-RU" sz="2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6512" y="2373"/>
            <a:ext cx="9144000" cy="6855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ru-RU" sz="1400" dirty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prstClr val="black"/>
              </a:solidFill>
            </a:endParaRP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prstClr val="black"/>
              </a:solidFill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2974975" y="116632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30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0" name="Picture 2" descr="https://1tulatv.ru/sites/default/files/invalidy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32" y="2542797"/>
            <a:ext cx="7589663" cy="431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93810" y="2373"/>
            <a:ext cx="8916913" cy="286232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С 01.03.2022 вступает в силу требование 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</a:rPr>
              <a:t>приказа Минтранса </a:t>
            </a:r>
            <a:r>
              <a:rPr lang="ru-RU" sz="2000" b="1" dirty="0">
                <a:solidFill>
                  <a:srgbClr val="00B0F0"/>
                </a:solidFill>
              </a:rPr>
              <a:t>России от 20.09.2021 №</a:t>
            </a:r>
            <a:r>
              <a:rPr lang="ru-RU" sz="2000" b="1" dirty="0" smtClean="0">
                <a:solidFill>
                  <a:srgbClr val="00B0F0"/>
                </a:solidFill>
              </a:rPr>
              <a:t>321: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</a:rPr>
              <a:t>Организации, индивидуальные предприниматели, осуществляющие регулярные перевозки пассажиров и багажа  в городском, пригородном и междугородном сообщении, обеспечивают:</a:t>
            </a:r>
          </a:p>
          <a:p>
            <a:pPr marL="342900" indent="-342900" algn="ctr">
              <a:buFontTx/>
              <a:buChar char="-"/>
            </a:pPr>
            <a:r>
              <a:rPr lang="ru-RU" sz="2000" b="1" dirty="0" smtClean="0">
                <a:solidFill>
                  <a:prstClr val="black"/>
                </a:solidFill>
              </a:rPr>
              <a:t>оповещение </a:t>
            </a:r>
            <a:r>
              <a:rPr lang="ru-RU" sz="2000" b="1" dirty="0">
                <a:solidFill>
                  <a:prstClr val="black"/>
                </a:solidFill>
              </a:rPr>
              <a:t>пассажиров из числа инвалидов об остановке транспортного средства в остановочных пунктах маршрутов регулярных перевозок </a:t>
            </a:r>
            <a:endParaRPr lang="ru-RU" sz="20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для </a:t>
            </a:r>
            <a:r>
              <a:rPr lang="ru-RU" sz="2000" b="1" dirty="0">
                <a:solidFill>
                  <a:prstClr val="black"/>
                </a:solidFill>
              </a:rPr>
              <a:t>посадки и высадки пассажиров </a:t>
            </a:r>
            <a:endParaRPr lang="ru-RU" sz="20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посредством </a:t>
            </a:r>
            <a:r>
              <a:rPr lang="ru-RU" sz="2000" b="1" dirty="0">
                <a:solidFill>
                  <a:prstClr val="black"/>
                </a:solidFill>
              </a:rPr>
              <a:t>звукового и визуального информирования.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33374541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18437" name="Picture 3" descr="C:\Users\moiseev_do\Desktop\map_8000px_russia_with_crimea_and_sevastop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0025"/>
            <a:ext cx="875347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256"/>
          <p:cNvSpPr>
            <a:spLocks noChangeArrowheads="1"/>
          </p:cNvSpPr>
          <p:nvPr/>
        </p:nvSpPr>
        <p:spPr bwMode="auto">
          <a:xfrm>
            <a:off x="90488" y="1477963"/>
            <a:ext cx="9018587" cy="5208587"/>
          </a:xfrm>
          <a:prstGeom prst="rect">
            <a:avLst/>
          </a:prstGeom>
          <a:solidFill>
            <a:srgbClr val="FFFFFF">
              <a:alpha val="70979"/>
            </a:srgbClr>
          </a:solidFill>
          <a:ln w="3175" cmpd="dbl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ru-RU" altLang="ru-RU" sz="900" b="1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71962" y="3628359"/>
            <a:ext cx="2372101" cy="43088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200" b="1" dirty="0">
                <a:solidFill>
                  <a:srgbClr val="F92763"/>
                </a:solidFill>
              </a:rPr>
              <a:t>Н</a:t>
            </a:r>
            <a:r>
              <a:rPr lang="ru-RU" sz="2200" b="1" dirty="0" smtClean="0">
                <a:solidFill>
                  <a:srgbClr val="F92763"/>
                </a:solidFill>
              </a:rPr>
              <a:t>еисполнение</a:t>
            </a:r>
            <a:r>
              <a:rPr lang="ru-RU" sz="2200" b="1" dirty="0" smtClean="0">
                <a:solidFill>
                  <a:prstClr val="black"/>
                </a:solidFill>
              </a:rPr>
              <a:t> 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548629" y="3130133"/>
            <a:ext cx="0" cy="47618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524374" y="4082256"/>
            <a:ext cx="0" cy="48192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s://paultan.org/image/2015/05/express-bus-coach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73" y="1768385"/>
            <a:ext cx="9189248" cy="467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3642" y="116632"/>
            <a:ext cx="8822723" cy="17851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200" b="1" dirty="0">
                <a:solidFill>
                  <a:schemeClr val="tx1"/>
                </a:solidFill>
              </a:rPr>
              <a:t>С 01.03.2023 на отношения по организации регулярных перевозок по международным маршрутам регулярных перевозок распространяется действие Федерального закона от 13.07.2015 </a:t>
            </a:r>
            <a:r>
              <a:rPr lang="ru-RU" sz="2200" b="1" dirty="0" smtClean="0">
                <a:solidFill>
                  <a:schemeClr val="tx1"/>
                </a:solidFill>
              </a:rPr>
              <a:t>   №220-ФЗ </a:t>
            </a:r>
            <a:r>
              <a:rPr lang="ru-RU" sz="2200" b="1" dirty="0">
                <a:solidFill>
                  <a:schemeClr val="tx1"/>
                </a:solidFill>
              </a:rPr>
              <a:t>"Об организации регулярных перевозок пассажиров и багажа автомобильным транспортом </a:t>
            </a:r>
            <a:r>
              <a:rPr lang="ru-RU" sz="2200" b="1" dirty="0" smtClean="0">
                <a:solidFill>
                  <a:schemeClr val="tx1"/>
                </a:solidFill>
              </a:rPr>
              <a:t>…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" </a:t>
            </a:r>
            <a:endParaRPr lang="ru-RU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471" y="5445224"/>
            <a:ext cx="8905806" cy="1323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000" b="1" dirty="0" smtClean="0">
                <a:solidFill>
                  <a:prstClr val="black"/>
                </a:solidFill>
              </a:rPr>
              <a:t>Международные регулярные перевозки  выполняются с пересечением  государственных границ 2-х и более государств, осуществляются по расписанию и строго по </a:t>
            </a:r>
            <a:r>
              <a:rPr lang="ru-RU" sz="2000" b="1" dirty="0">
                <a:solidFill>
                  <a:prstClr val="black"/>
                </a:solidFill>
              </a:rPr>
              <a:t>определенному </a:t>
            </a:r>
            <a:r>
              <a:rPr lang="ru-RU" sz="2000" b="1" dirty="0" smtClean="0">
                <a:solidFill>
                  <a:prstClr val="black"/>
                </a:solidFill>
              </a:rPr>
              <a:t>маршруту на основании карты </a:t>
            </a:r>
            <a:r>
              <a:rPr lang="ru-RU" sz="2000" b="1" dirty="0">
                <a:solidFill>
                  <a:prstClr val="black"/>
                </a:solidFill>
              </a:rPr>
              <a:t>международного маршрута регулярных </a:t>
            </a:r>
            <a:r>
              <a:rPr lang="ru-RU" sz="2000" b="1" dirty="0" smtClean="0">
                <a:solidFill>
                  <a:prstClr val="black"/>
                </a:solidFill>
              </a:rPr>
              <a:t>перевозок</a:t>
            </a:r>
          </a:p>
        </p:txBody>
      </p:sp>
    </p:spTree>
    <p:extLst>
      <p:ext uri="{BB962C8B-B14F-4D97-AF65-F5344CB8AC3E}">
        <p14:creationId xmlns:p14="http://schemas.microsoft.com/office/powerpoint/2010/main" val="419743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18437" name="Picture 3" descr="C:\Users\moiseev_do\Desktop\map_8000px_russia_with_crimea_and_sevastop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0025"/>
            <a:ext cx="875347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256"/>
          <p:cNvSpPr>
            <a:spLocks noChangeArrowheads="1"/>
          </p:cNvSpPr>
          <p:nvPr/>
        </p:nvSpPr>
        <p:spPr bwMode="auto">
          <a:xfrm>
            <a:off x="61144" y="1477963"/>
            <a:ext cx="9018587" cy="5208587"/>
          </a:xfrm>
          <a:prstGeom prst="rect">
            <a:avLst/>
          </a:prstGeom>
          <a:solidFill>
            <a:srgbClr val="FFFFFF">
              <a:alpha val="70979"/>
            </a:srgbClr>
          </a:solidFill>
          <a:ln w="3175" cmpd="dbl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ru-RU" altLang="ru-RU" sz="900" b="1" dirty="0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6665934" y="4693028"/>
            <a:ext cx="1074466" cy="98336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6684215" y="2485575"/>
            <a:ext cx="1056185" cy="104268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6684215" y="4082256"/>
            <a:ext cx="59407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s://vadinsk.pnzreg.ru/upload/iblock/fcf/fcffbb65fed87fe035c7a951b3b5191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161" y="1358528"/>
            <a:ext cx="6176265" cy="544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2818" y="0"/>
            <a:ext cx="9018364" cy="1785104"/>
          </a:xfrm>
          <a:prstGeom prst="rect">
            <a:avLst/>
          </a:prstGeom>
          <a:gradFill>
            <a:gsLst>
              <a:gs pos="0">
                <a:srgbClr val="92D050"/>
              </a:gs>
              <a:gs pos="92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200" b="1" dirty="0">
                <a:solidFill>
                  <a:schemeClr val="tx1"/>
                </a:solidFill>
              </a:rPr>
              <a:t>Постановлением Правительства РФ от 29.12.2022  № 2516 действие постановления Правительства РФ от 10.03.2022  № 336 </a:t>
            </a:r>
            <a:r>
              <a:rPr lang="ru-RU" sz="2200" b="1" dirty="0" smtClean="0">
                <a:solidFill>
                  <a:schemeClr val="tx1"/>
                </a:solidFill>
              </a:rPr>
              <a:t>                                       «</a:t>
            </a:r>
            <a:r>
              <a:rPr lang="ru-RU" sz="2200" b="1" dirty="0">
                <a:solidFill>
                  <a:schemeClr val="tx1"/>
                </a:solidFill>
              </a:rPr>
              <a:t>Об особенностях организации и осуществления государственного контроля (надзора), муниципального контроля» </a:t>
            </a:r>
            <a:endParaRPr lang="ru-RU" sz="2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продлено </a:t>
            </a:r>
            <a:r>
              <a:rPr lang="ru-RU" sz="2200" b="1" dirty="0">
                <a:solidFill>
                  <a:schemeClr val="tx1"/>
                </a:solidFill>
              </a:rPr>
              <a:t>до конца 2023 года.</a:t>
            </a:r>
          </a:p>
        </p:txBody>
      </p:sp>
    </p:spTree>
    <p:extLst>
      <p:ext uri="{BB962C8B-B14F-4D97-AF65-F5344CB8AC3E}">
        <p14:creationId xmlns:p14="http://schemas.microsoft.com/office/powerpoint/2010/main" val="32933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7192</TotalTime>
  <Words>768</Words>
  <Application>Microsoft Office PowerPoint</Application>
  <PresentationFormat>Экран (4:3)</PresentationFormat>
  <Paragraphs>80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Constantia</vt:lpstr>
      <vt:lpstr>Calibri</vt:lpstr>
      <vt:lpstr>Arial Narrow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Моисеев Дмитрий Олегович</dc:creator>
  <cp:lastModifiedBy>1</cp:lastModifiedBy>
  <cp:revision>528</cp:revision>
  <cp:lastPrinted>2019-12-05T00:41:37Z</cp:lastPrinted>
  <dcterms:created xsi:type="dcterms:W3CDTF">2017-04-05T05:36:28Z</dcterms:created>
  <dcterms:modified xsi:type="dcterms:W3CDTF">2023-02-24T07:20:00Z</dcterms:modified>
</cp:coreProperties>
</file>